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33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19CE6-17B1-4264-A121-69401EE26CCA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4970E-0DCE-4BCD-A58A-5011622CB8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226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F4970E-0DCE-4BCD-A58A-5011622CB84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69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F4970E-0DCE-4BCD-A58A-5011622CB84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9203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52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5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5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5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5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4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4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43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0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4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9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0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de452c03a6a60aed&amp;rlz=1C1GCEA_enIT1124IT1124&amp;cs=0&amp;q=D.Lgs.+C.P.S.&amp;sa=X&amp;ved=2ahUKEwjtsNeulsSPAxW9zAIHHfGMAR8QxccNegQIAhAC&amp;mstk=AUtExfBWeKO50a1xeKaTfhuNgiBwnePp8BnKoix5rlxEyWpdVXryw2c9KZTHndOovb4Fh_0kFRX4u0duyO2LJfl8OwKjr9j3iQoC0jsMBwJSU5LdDzbuM3bU6PjmOFrqMTkr2SU&amp;csui=3" TargetMode="External"/><Relationship Id="rId2" Type="http://schemas.openxmlformats.org/officeDocument/2006/relationships/hyperlink" Target="https://www.google.com/search?sca_esv=de452c03a6a60aed&amp;rlz=1C1GCEA_enIT1124IT1124&amp;cs=0&amp;q=DPR+137%2F2012&amp;sa=X&amp;ved=2ahUKEwjtsNeulsSPAxW9zAIHHfGMAR8QxccNegQIAhAB&amp;mstk=AUtExfBWeKO50a1xeKaTfhuNgiBwnePp8BnKoix5rlxEyWpdVXryw2c9KZTHndOovb4Fh_0kFRX4u0duyO2LJfl8OwKjr9j3iQoC0jsMBwJSU5LdDzbuM3bU6PjmOFrqMTkr2SU&amp;csui=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search?sca_esv=de452c03a6a60aed&amp;rlz=1C1GCEA_enIT1124IT1124&amp;cs=0&amp;q=D.Lgs.+33%2F2013&amp;sa=X&amp;ved=2ahUKEwjtsNeulsSPAxW9zAIHHfGMAR8QxccNegQIBhAC&amp;mstk=AUtExfBWeKO50a1xeKaTfhuNgiBwnePp8BnKoix5rlxEyWpdVXryw2c9KZTHndOovb4Fh_0kFRX4u0duyO2LJfl8OwKjr9j3iQoC0jsMBwJSU5LdDzbuM3bU6PjmOFrqMTkr2SU&amp;csui=3" TargetMode="External"/><Relationship Id="rId4" Type="http://schemas.openxmlformats.org/officeDocument/2006/relationships/hyperlink" Target="https://www.google.com/search?sca_esv=de452c03a6a60aed&amp;rlz=1C1GCEA_enIT1124IT1124&amp;cs=0&amp;q=233%2F1946&amp;sa=X&amp;ved=2ahUKEwjtsNeulsSPAxW9zAIHHfGMAR8QxccNegQIAxAB&amp;mstk=AUtExfBWeKO50a1xeKaTfhuNgiBwnePp8BnKoix5rlxEyWpdVXryw2c9KZTHndOovb4Fh_0kFRX4u0duyO2LJfl8OwKjr9j3iQoC0jsMBwJSU5LdDzbuM3bU6PjmOFrqMTkr2SU&amp;csui=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rmattiva.it/uri-res/N2Ls?urn:nir:stato:decreto.legislativo:2018;101~art20-com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talex.com/documents/codici-altalex/2014/12/09/legge-sul-procedimento-amministrativo" TargetMode="External"/><Relationship Id="rId2" Type="http://schemas.openxmlformats.org/officeDocument/2006/relationships/hyperlink" Target="https://www.altalex.com/documents/altalexpedia/2013/05/17/procedimento-amministrativ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ltalex.com/documents/news/2017/04/07/legge-sul-procedimento-amministrativo-responsabile-del-procedimento" TargetMode="External"/><Relationship Id="rId4" Type="http://schemas.openxmlformats.org/officeDocument/2006/relationships/hyperlink" Target="https://www.bosettiegatti.eu/info/norme/statali/2005_0015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rmattiva.it/uri-res/N2Ls?urn:nir:stato:decreto.legislativo:2013-03-14;33!vig" TargetMode="External"/><Relationship Id="rId2" Type="http://schemas.openxmlformats.org/officeDocument/2006/relationships/hyperlink" Target="https://www.normattiva.it/uri-res/N2Ls?urn:nir:stato:legge:2012-11-06;19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ormattiva.it/uri-res/N2Ls?urn:nir:stato:decreto.legislativo:2023;02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BEC44CD-E290-4D60-A056-5BA05B182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B2035D-2C41-F173-ED12-5FA6AD978AC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0000"/>
          </a:blip>
          <a:srcRect/>
          <a:stretch>
            <a:fillRect/>
          </a:stretch>
        </p:blipFill>
        <p:spPr>
          <a:xfrm>
            <a:off x="-2" y="-4"/>
            <a:ext cx="12192001" cy="6858001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CA4F1014-05D1-10C5-4178-AC7FE376B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8"/>
            <a:ext cx="5021182" cy="2450592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4200">
                <a:solidFill>
                  <a:srgbClr val="FFFFFF"/>
                </a:solidFill>
              </a:rPr>
              <a:t>Compendio regolatorio sugli Ordini professionali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24A49B6-D595-180A-D5F6-B741F07A4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2366" y="4017818"/>
            <a:ext cx="5040785" cy="1828799"/>
          </a:xfrm>
        </p:spPr>
        <p:txBody>
          <a:bodyPr anchor="b">
            <a:normAutofit/>
          </a:bodyPr>
          <a:lstStyle/>
          <a:p>
            <a:r>
              <a:rPr lang="it-IT" sz="2400" dirty="0">
                <a:solidFill>
                  <a:srgbClr val="FFFFFF"/>
                </a:solidFill>
              </a:rPr>
              <a:t>Disciplina normativa, focus sulle tematiche di competenza dei Consigli Direttivi e degli Iscritti agli Albi professionali__________ </a:t>
            </a:r>
            <a:r>
              <a:rPr lang="it-IT" sz="1000" dirty="0">
                <a:solidFill>
                  <a:srgbClr val="FFFFFF"/>
                </a:solidFill>
              </a:rPr>
              <a:t>ODAF MARCHE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1189494-2B67-46D2-93D6-A122A09BF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97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E55E52-0482-FEBC-415A-9773D570A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dirty="0"/>
              <a:t>L’Ordine</a:t>
            </a:r>
            <a:r>
              <a:rPr lang="it-IT" sz="1600" dirty="0"/>
              <a:t> Professionale </a:t>
            </a:r>
            <a:r>
              <a:rPr lang="it-IT" sz="1800" b="0" dirty="0"/>
              <a:t>è un Ente Pubblico non economico, sussidiario dello Stato, ad autonomia finanziaria e regolatoria, posto sotto la vigilanza del Ministero della Giustizia. </a:t>
            </a:r>
            <a:br>
              <a:rPr lang="it-IT" sz="1800" b="0" dirty="0"/>
            </a:br>
            <a:r>
              <a:rPr lang="it-IT" sz="1800" b="0" i="1" u="sng" dirty="0"/>
              <a:t>Funzioni attribuite per legge</a:t>
            </a:r>
            <a:r>
              <a:rPr lang="it-IT" sz="1800" b="0" dirty="0"/>
              <a:t>: garanzia e tutela della categoria rappresentata nei confronti dei propri iscritti e dei cittadini circa la professionalità e la competenza dei professionisti iscritti all’Albo Unico che gestisce.</a:t>
            </a:r>
            <a:br>
              <a:rPr lang="it-IT" sz="1800" b="0" dirty="0"/>
            </a:br>
            <a:r>
              <a:rPr lang="it-IT" sz="1800" b="0" dirty="0"/>
              <a:t>Le attività professionali, in Italia, sono consentite dalla legge solo in seguito all’iscrizione in </a:t>
            </a:r>
            <a:r>
              <a:rPr lang="it-IT" sz="1800" b="0"/>
              <a:t>Albi professionali.</a:t>
            </a:r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CDE89B-2E7D-F615-2C84-01063B302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349910"/>
            <a:ext cx="11155680" cy="3996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Albo Professionale:</a:t>
            </a:r>
            <a:r>
              <a:rPr lang="it-IT" dirty="0"/>
              <a:t> registro pubblico ufficiale gestito da un Ordine Professionale sotto al vigilanza dello Stato.</a:t>
            </a:r>
          </a:p>
          <a:p>
            <a:pPr marL="0" indent="0">
              <a:buNone/>
            </a:pPr>
            <a:r>
              <a:rPr lang="it-IT" dirty="0"/>
              <a:t>La principale normativa che disciplina gli </a:t>
            </a:r>
            <a:r>
              <a:rPr lang="it-IT" b="1" dirty="0">
                <a:effectLst>
                  <a:outerShdw dist="38100" dir="2700000" algn="bl">
                    <a:schemeClr val="accent5"/>
                  </a:outerShdw>
                </a:effectLst>
              </a:rPr>
              <a:t>Ordini professionali </a:t>
            </a:r>
            <a:r>
              <a:rPr lang="it-IT" dirty="0"/>
              <a:t>in Italia è il </a:t>
            </a:r>
            <a:r>
              <a:rPr lang="it-IT" u="sng" dirty="0">
                <a:hlinkClick r:id="rId2"/>
              </a:rPr>
              <a:t>DPR 137/2012</a:t>
            </a:r>
            <a:r>
              <a:rPr lang="it-IT" dirty="0"/>
              <a:t>, che ha riformato gli ordinamenti professionali per tutte le professioni non sanitarie, e il </a:t>
            </a:r>
            <a:r>
              <a:rPr lang="it-IT" u="sng" dirty="0" err="1">
                <a:hlinkClick r:id="rId3"/>
              </a:rPr>
              <a:t>D.Lgs.</a:t>
            </a:r>
            <a:r>
              <a:rPr lang="it-IT" u="sng" dirty="0">
                <a:hlinkClick r:id="rId3"/>
              </a:rPr>
              <a:t> C.P.S.</a:t>
            </a:r>
            <a:r>
              <a:rPr lang="it-IT" dirty="0"/>
              <a:t> </a:t>
            </a:r>
            <a:r>
              <a:rPr lang="it-IT" u="sng" dirty="0">
                <a:hlinkClick r:id="rId4"/>
              </a:rPr>
              <a:t>233/1946</a:t>
            </a:r>
            <a:r>
              <a:rPr lang="it-IT" dirty="0"/>
              <a:t>, che resta la legge fondamentale per gli ordini professionali, incluse le professioni sanitarie, ed il </a:t>
            </a:r>
            <a:r>
              <a:rPr lang="it-IT" u="sng" dirty="0" err="1">
                <a:hlinkClick r:id="rId5"/>
              </a:rPr>
              <a:t>D.Lgs.</a:t>
            </a:r>
            <a:r>
              <a:rPr lang="it-IT" u="sng" dirty="0">
                <a:hlinkClick r:id="rId5"/>
              </a:rPr>
              <a:t> 33/2013</a:t>
            </a:r>
            <a:r>
              <a:rPr lang="it-IT" dirty="0"/>
              <a:t> (sulle pubbliche amministrazioni e l'applicabilità agli Ordini).</a:t>
            </a:r>
            <a:endParaRPr lang="it-IT" i="1" dirty="0"/>
          </a:p>
          <a:p>
            <a:pPr marL="0" indent="0">
              <a:buNone/>
            </a:pPr>
            <a:r>
              <a:rPr lang="it-IT" i="1" dirty="0"/>
              <a:t>Nuovo ordinamento della </a:t>
            </a:r>
            <a:r>
              <a:rPr lang="it-IT" b="1" i="1" dirty="0">
                <a:solidFill>
                  <a:srgbClr val="00B050"/>
                </a:solidFill>
              </a:rPr>
              <a:t>professione di Dottore Agronomo e di Dottore Forestale :</a:t>
            </a:r>
            <a:br>
              <a:rPr lang="it-IT" i="1" dirty="0"/>
            </a:br>
            <a:r>
              <a:rPr lang="it-IT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legge 10 febbraio 1992 n. 152 </a:t>
            </a:r>
            <a:r>
              <a:rPr lang="it-IT" i="1" dirty="0"/>
              <a:t>– </a:t>
            </a:r>
            <a:r>
              <a:rPr lang="it-IT" b="1" i="1" dirty="0"/>
              <a:t>Modifiche ed integrazioni alla Legge 7 gennaio 1976, n. 3_ordinamento della professione di dottore agronomo e di dottore forestale</a:t>
            </a:r>
            <a:r>
              <a:rPr lang="it-IT" i="1" dirty="0"/>
              <a:t> _ </a:t>
            </a:r>
          </a:p>
          <a:p>
            <a:pPr marL="0" indent="0">
              <a:buNone/>
            </a:pPr>
            <a:r>
              <a:rPr lang="it-IT" dirty="0"/>
              <a:t>Regolamento 2/2013 ‐ </a:t>
            </a:r>
            <a:r>
              <a:rPr lang="it-IT" b="1" dirty="0"/>
              <a:t>Codice di deontologia </a:t>
            </a:r>
            <a:r>
              <a:rPr lang="it-IT" dirty="0"/>
              <a:t>per l’esercizio delle attività professionale degli iscritti all’Albo dell’Ordine dei Dottori Agronomi e dei Dottori </a:t>
            </a:r>
            <a:r>
              <a:rPr lang="it-IT" dirty="0" err="1"/>
              <a:t>Forestali_</a:t>
            </a:r>
            <a:r>
              <a:rPr lang="it-IT" sz="1100" i="1" dirty="0" err="1"/>
              <a:t>Approvato</a:t>
            </a:r>
            <a:r>
              <a:rPr lang="it-IT" sz="1100" i="1" dirty="0"/>
              <a:t> con Delibera di Consiglio n.185 del 13 giugno 2013 Modificato con Delibera di Consiglio n. 397 del 25 ottobre 2023 .</a:t>
            </a:r>
          </a:p>
          <a:p>
            <a:pPr marL="0" indent="0">
              <a:buNone/>
            </a:pPr>
            <a:endParaRPr lang="it-IT" sz="1100" i="1" dirty="0"/>
          </a:p>
        </p:txBody>
      </p:sp>
    </p:spTree>
    <p:extLst>
      <p:ext uri="{BB962C8B-B14F-4D97-AF65-F5344CB8AC3E}">
        <p14:creationId xmlns:p14="http://schemas.microsoft.com/office/powerpoint/2010/main" val="2435416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D17E4D-16FC-7279-3E5B-AE6693F1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7"/>
            <a:ext cx="11155680" cy="1923413"/>
          </a:xfrm>
        </p:spPr>
        <p:txBody>
          <a:bodyPr>
            <a:normAutofit fontScale="90000"/>
          </a:bodyPr>
          <a:lstStyle/>
          <a:p>
            <a:r>
              <a:rPr lang="it-IT" sz="1600" dirty="0"/>
              <a:t>DPR 137/2012 – la regolamentazione degli ordinamenti professionali: </a:t>
            </a:r>
            <a:br>
              <a:rPr lang="it-IT" sz="1600" dirty="0"/>
            </a:br>
            <a:br>
              <a:rPr lang="it-IT" sz="1600" dirty="0"/>
            </a:br>
            <a:r>
              <a:rPr lang="it-IT" sz="1600" b="0" dirty="0"/>
              <a:t>_</a:t>
            </a:r>
            <a:r>
              <a:rPr lang="it-IT" sz="1800" b="0" dirty="0"/>
              <a:t>il riconoscimento di ruoli e funzioni degli Ordini</a:t>
            </a:r>
            <a:br>
              <a:rPr lang="it-IT" sz="1800" b="0" dirty="0"/>
            </a:br>
            <a:r>
              <a:rPr lang="it-IT" sz="1800" b="0" dirty="0"/>
              <a:t>_la tenuta dell’Albo ed i dati pubblicati _ (GDPR e </a:t>
            </a:r>
            <a:r>
              <a:rPr lang="it-IT" sz="1800" b="0" dirty="0" err="1"/>
              <a:t>D.Lgs.</a:t>
            </a:r>
            <a:r>
              <a:rPr lang="it-IT" sz="1800" b="0" dirty="0"/>
              <a:t> 101/2018_ </a:t>
            </a:r>
            <a:r>
              <a:rPr lang="it-IT" sz="1600" b="0" dirty="0">
                <a:hlinkClick r:id="rId3"/>
              </a:rPr>
              <a:t>https://www.normattiva.it/uri-res/N2Ls?urn:nir:stato:decreto.legislativo:2018;101~art20-com4</a:t>
            </a:r>
            <a:r>
              <a:rPr lang="it-IT" sz="1600" b="0" dirty="0"/>
              <a:t> Codice sulla Privacy)</a:t>
            </a:r>
            <a:br>
              <a:rPr lang="it-IT" sz="1600" b="0" dirty="0"/>
            </a:br>
            <a:r>
              <a:rPr lang="it-IT" sz="1800" b="0" dirty="0"/>
              <a:t>_ responsabilità degli iscritti su obbligo di comunicazione (identità digitale)</a:t>
            </a:r>
            <a:br>
              <a:rPr lang="it-IT" sz="1800" b="0" dirty="0"/>
            </a:br>
            <a:r>
              <a:rPr lang="it-IT" sz="1800" b="0" dirty="0"/>
              <a:t>_obblighi assicurativi e di formazione professionale continua</a:t>
            </a:r>
            <a:br>
              <a:rPr lang="it-IT" sz="1800" b="0" dirty="0"/>
            </a:br>
            <a:r>
              <a:rPr lang="it-IT" sz="1800" b="0" dirty="0"/>
              <a:t>_il procedimento disciplinare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53F2F8-4969-6748-3910-6731AD8C1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687216"/>
            <a:ext cx="11155680" cy="37322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1600" b="1" dirty="0"/>
          </a:p>
          <a:p>
            <a:pPr marL="0" indent="0">
              <a:buNone/>
            </a:pPr>
            <a:r>
              <a:rPr lang="it-IT" sz="1600" b="1" dirty="0" err="1"/>
              <a:t>D.Lgs.</a:t>
            </a:r>
            <a:r>
              <a:rPr lang="it-IT" sz="1600" b="1" dirty="0"/>
              <a:t> 14 marzo 2013, n. 33 - disciplina sugli obblighi di pubblicità, trasparenza e diffusione di informazioni da parte delle pubbliche amministrazioni ed il diritto di accesso civico agli atti da parte degli interessati. (Definizione ed ambito: “pubbliche amministrazioni” si intendono tutte le amministrazioni di cui </a:t>
            </a:r>
            <a:r>
              <a:rPr lang="it-IT" sz="1600" b="1" u="sng" dirty="0"/>
              <a:t>all'articolo 1, comma 2, del decreto legislativo 30 marzo 2001, n. 165)</a:t>
            </a:r>
            <a:r>
              <a:rPr lang="it-IT" sz="1600" b="1" dirty="0"/>
              <a:t>,</a:t>
            </a:r>
            <a:r>
              <a:rPr lang="it-IT" sz="1600" dirty="0"/>
              <a:t> </a:t>
            </a:r>
          </a:p>
          <a:p>
            <a:pPr marL="0" indent="0">
              <a:buNone/>
            </a:pPr>
            <a:r>
              <a:rPr lang="it-IT" sz="1600" dirty="0"/>
              <a:t>_accessibilità, trasparenza, qualità delle informazioni e dei dati gestiti dagli Ordini</a:t>
            </a:r>
          </a:p>
          <a:p>
            <a:pPr marL="0" indent="0">
              <a:buNone/>
            </a:pPr>
            <a:r>
              <a:rPr lang="it-IT" sz="1600" dirty="0"/>
              <a:t>_pubblicazioni dei dati sui Siti e su «Amministrazione Trasparente» degli Ordini finalizzata alla trasparenza pubblica</a:t>
            </a:r>
          </a:p>
          <a:p>
            <a:pPr marL="0" indent="0">
              <a:buNone/>
            </a:pPr>
            <a:r>
              <a:rPr lang="it-IT" sz="1600" dirty="0"/>
              <a:t>_il </a:t>
            </a:r>
            <a:r>
              <a:rPr lang="it-IT" sz="1600" b="1" dirty="0"/>
              <a:t>Piano Triennale per la prevenzione della corruzione e trasparenza </a:t>
            </a:r>
            <a:r>
              <a:rPr lang="it-IT" sz="1600" dirty="0"/>
              <a:t>del </a:t>
            </a:r>
            <a:r>
              <a:rPr lang="it-IT" sz="1600" b="1" dirty="0"/>
              <a:t>RPTC</a:t>
            </a:r>
            <a:r>
              <a:rPr lang="it-IT" sz="1600" dirty="0"/>
              <a:t> </a:t>
            </a:r>
            <a:r>
              <a:rPr lang="it-IT" sz="1200" dirty="0"/>
              <a:t>(Legge 6 novembre 2012, n. 190 istitutiva dell’ANAC), </a:t>
            </a:r>
            <a:r>
              <a:rPr lang="it-IT" sz="1600" dirty="0"/>
              <a:t> 	richiede evidenza pubblica: 	Bilanci, Codici e Regolamenti, Amministratori e Cariche dirigenziali, Dipendenti</a:t>
            </a:r>
          </a:p>
          <a:p>
            <a:pPr marL="0" indent="0">
              <a:buNone/>
            </a:pPr>
            <a:r>
              <a:rPr lang="it-IT" sz="1600" dirty="0"/>
              <a:t>_trasparenza su </a:t>
            </a:r>
            <a:r>
              <a:rPr lang="it-IT" sz="1600" dirty="0" err="1"/>
              <a:t>conferibilità</a:t>
            </a:r>
            <a:r>
              <a:rPr lang="it-IT" sz="1600" dirty="0"/>
              <a:t> degli incarichi agli Organi di indirizzo (</a:t>
            </a:r>
            <a:r>
              <a:rPr lang="it-IT" sz="1600" i="1" dirty="0"/>
              <a:t>Decreto legislativo 8 aprile 2013, n.39_Dichiarazione sostitutiva dell’Atto di notorietà relativo all’insussistenza di cause di inconferibilità_</a:t>
            </a:r>
            <a:r>
              <a:rPr lang="it-IT" sz="1600" dirty="0"/>
              <a:t>) </a:t>
            </a:r>
            <a:r>
              <a:rPr lang="en-GB" sz="1400" dirty="0"/>
              <a:t>ART. 47 D.P.R. 28 DICEMBRE 2000 N. 445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526122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10C5DD-BBBF-491D-5D39-335823D2D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000" b="0" dirty="0"/>
              <a:t>la Pubblica Amministrazione esercita la propria azione e manifesta la propria volontà attraverso Il </a:t>
            </a:r>
            <a:r>
              <a:rPr lang="it-IT" sz="2000" b="0" u="sng" dirty="0">
                <a:hlinkClick r:id="rId2"/>
              </a:rPr>
              <a:t>procedimento amministrativo</a:t>
            </a:r>
            <a:r>
              <a:rPr lang="it-IT" sz="2000" b="0" dirty="0"/>
              <a:t> : insieme di atti finalizzati all’emissione del </a:t>
            </a:r>
            <a:r>
              <a:rPr lang="it-IT" sz="2000" dirty="0"/>
              <a:t>provvedimento</a:t>
            </a:r>
            <a:r>
              <a:rPr lang="it-IT" sz="2000" b="0" dirty="0"/>
              <a:t>, cioè dell’atto conclusivo destinato a produrre effetti giuridici.</a:t>
            </a:r>
            <a:br>
              <a:rPr lang="it-IT" sz="2000" b="0" dirty="0"/>
            </a:br>
            <a:r>
              <a:rPr lang="it-IT" sz="2000" b="0" dirty="0"/>
              <a:t>La disciplina del procedimento amministrativo si trova nella </a:t>
            </a:r>
            <a:r>
              <a:rPr lang="it-IT" sz="2000" b="0" u="sng" dirty="0">
                <a:hlinkClick r:id="rId3"/>
              </a:rPr>
              <a:t>Legge 241/90</a:t>
            </a:r>
            <a:r>
              <a:rPr lang="it-IT" sz="2000" b="0" u="sng" dirty="0"/>
              <a:t> </a:t>
            </a:r>
            <a:r>
              <a:rPr lang="it-IT" sz="1200" b="0" u="sng" dirty="0"/>
              <a:t>e  </a:t>
            </a:r>
            <a:r>
              <a:rPr lang="it-IT" sz="1400" dirty="0"/>
              <a:t>Legge  11 febbraio 2005, n. 15</a:t>
            </a:r>
            <a:br>
              <a:rPr lang="it-IT" sz="1200" dirty="0"/>
            </a:br>
            <a:r>
              <a:rPr lang="it-IT" sz="1200" dirty="0">
                <a:hlinkClick r:id="rId4"/>
              </a:rPr>
              <a:t>https://www.bosettiegatti.eu/info/norme/statali/2005_0015.htm</a:t>
            </a:r>
            <a:r>
              <a:rPr lang="it-IT" sz="1200" dirty="0"/>
              <a:t>  (disciplina il diritto di accesso agli atti)</a:t>
            </a:r>
            <a:br>
              <a:rPr lang="it-IT" sz="1200" dirty="0"/>
            </a:br>
            <a:endParaRPr lang="it-IT" sz="1200" b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82D909-27A9-B484-0C88-7823C416B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578608"/>
            <a:ext cx="11155680" cy="35862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In base all’</a:t>
            </a:r>
            <a:r>
              <a:rPr lang="it-IT" b="1" dirty="0"/>
              <a:t>art. 1</a:t>
            </a:r>
            <a:r>
              <a:rPr lang="it-IT" dirty="0"/>
              <a:t> della L. 241/1990, l’esercizio dell’attività amministrativa deve rispettare i </a:t>
            </a:r>
            <a:r>
              <a:rPr lang="it-IT" b="1" dirty="0"/>
              <a:t>principi di economicità, efficacia, imparzialità, trasparenza e pubblicità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il procedimento amministrativo si articola in quattro fasi: </a:t>
            </a:r>
            <a:r>
              <a:rPr lang="it-IT" b="1" i="1" dirty="0"/>
              <a:t>iniziativa</a:t>
            </a:r>
            <a:r>
              <a:rPr lang="it-IT" dirty="0"/>
              <a:t> (ad istanza di parte o d’ufficio), </a:t>
            </a:r>
            <a:r>
              <a:rPr lang="it-IT" b="1" i="1" dirty="0"/>
              <a:t>istruttoria</a:t>
            </a:r>
            <a:r>
              <a:rPr lang="it-IT" dirty="0"/>
              <a:t>, </a:t>
            </a:r>
            <a:r>
              <a:rPr lang="it-IT" b="1" i="1" dirty="0"/>
              <a:t>decisoria</a:t>
            </a:r>
            <a:r>
              <a:rPr lang="it-IT" dirty="0"/>
              <a:t>, </a:t>
            </a:r>
            <a:r>
              <a:rPr lang="it-IT" b="1" i="1" dirty="0"/>
              <a:t>integrativa </a:t>
            </a:r>
            <a:r>
              <a:rPr lang="it-IT" dirty="0"/>
              <a:t>dell’</a:t>
            </a:r>
            <a:r>
              <a:rPr lang="it-IT" dirty="0" err="1"/>
              <a:t>efficiacia</a:t>
            </a:r>
            <a:r>
              <a:rPr lang="it-IT" dirty="0"/>
              <a:t>, </a:t>
            </a:r>
            <a:r>
              <a:rPr lang="it-IT" sz="1200" dirty="0"/>
              <a:t>(eventuale)</a:t>
            </a:r>
          </a:p>
          <a:p>
            <a:pPr marL="0" lvl="0" indent="0">
              <a:buNone/>
            </a:pPr>
            <a:r>
              <a:rPr lang="it-IT" dirty="0"/>
              <a:t>Al </a:t>
            </a:r>
            <a:r>
              <a:rPr lang="it-IT" u="sng" dirty="0">
                <a:hlinkClick r:id="rId5"/>
              </a:rPr>
              <a:t>responsabile del procedimento</a:t>
            </a:r>
            <a:r>
              <a:rPr lang="it-IT" dirty="0"/>
              <a:t> è affidata la guida dell’azione amministrativa </a:t>
            </a:r>
          </a:p>
          <a:p>
            <a:pPr marL="0" indent="0">
              <a:buNone/>
            </a:pPr>
            <a:r>
              <a:rPr lang="it-IT" dirty="0"/>
              <a:t>L’</a:t>
            </a:r>
            <a:r>
              <a:rPr lang="it-IT" b="1" dirty="0"/>
              <a:t>art. 7</a:t>
            </a:r>
            <a:r>
              <a:rPr lang="it-IT" dirty="0"/>
              <a:t> della Legge 241/1990 consente l’evidenza pubblica all’esercizio dell’azione amministrativa obbligando l’amministrazione a </a:t>
            </a:r>
            <a:r>
              <a:rPr lang="it-IT" u="sng" dirty="0"/>
              <a:t>COMUNICARE</a:t>
            </a:r>
            <a:r>
              <a:rPr lang="it-IT" dirty="0"/>
              <a:t> </a:t>
            </a:r>
            <a:r>
              <a:rPr lang="it-IT" b="1" dirty="0"/>
              <a:t>l’avvio del procedimento</a:t>
            </a:r>
            <a:r>
              <a:rPr lang="it-IT" dirty="0"/>
              <a:t>: ai </a:t>
            </a:r>
            <a:r>
              <a:rPr lang="it-IT" b="1" i="1" dirty="0"/>
              <a:t>soggetti</a:t>
            </a:r>
            <a:r>
              <a:rPr lang="it-IT" dirty="0"/>
              <a:t> nei cui confronti il provvedimento è destinato a produrre effetti, a quelli che </a:t>
            </a:r>
            <a:r>
              <a:rPr lang="it-IT" b="1" i="1" dirty="0"/>
              <a:t>per legge devono intervenire</a:t>
            </a:r>
            <a:r>
              <a:rPr lang="it-IT" dirty="0"/>
              <a:t> nel procedimento, ai soggetti facilmente individuabili che potrebbero </a:t>
            </a:r>
            <a:r>
              <a:rPr lang="it-IT" b="1" i="1" dirty="0"/>
              <a:t>subire un pregiudizio </a:t>
            </a:r>
            <a:r>
              <a:rPr lang="it-IT" dirty="0"/>
              <a:t>dal provvedimento finale.</a:t>
            </a:r>
          </a:p>
          <a:p>
            <a:pPr marL="0" indent="0">
              <a:buNone/>
            </a:pPr>
            <a:r>
              <a:rPr lang="it-IT" b="1" dirty="0"/>
              <a:t>I termini del procedimento</a:t>
            </a:r>
            <a:endParaRPr lang="it-IT" dirty="0"/>
          </a:p>
          <a:p>
            <a:pPr marL="0" lvl="0" indent="0">
              <a:buNone/>
            </a:pPr>
            <a:r>
              <a:rPr lang="it-IT" dirty="0"/>
              <a:t>Salva diversa previsione di legge, i procedimenti di competenza di amministrazioni statali ed enti pubblici nazionali devono concludersi nel </a:t>
            </a:r>
            <a:r>
              <a:rPr lang="it-IT" b="1" dirty="0"/>
              <a:t>termine di 30 giorni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lv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9684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7D49A-9AF9-6CAF-5EEF-C4AED3D6F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589934"/>
            <a:ext cx="11155680" cy="5381657"/>
          </a:xfrm>
        </p:spPr>
        <p:txBody>
          <a:bodyPr>
            <a:normAutofit fontScale="90000"/>
          </a:bodyPr>
          <a:lstStyle/>
          <a:p>
            <a:r>
              <a:rPr lang="it-IT" sz="2000" dirty="0"/>
              <a:t>Riferimenti normativi sul ruolo e sulle funzioni </a:t>
            </a:r>
            <a:r>
              <a:rPr lang="it-IT" sz="1600" dirty="0"/>
              <a:t>del (</a:t>
            </a:r>
            <a:r>
              <a:rPr lang="it-IT" sz="2200" dirty="0"/>
              <a:t>RPCT</a:t>
            </a:r>
            <a:r>
              <a:rPr lang="it-IT" sz="1600" dirty="0"/>
              <a:t>) </a:t>
            </a:r>
            <a:br>
              <a:rPr lang="it-IT" sz="1600" dirty="0"/>
            </a:br>
            <a:r>
              <a:rPr lang="it-IT" sz="1600" dirty="0">
                <a:hlinkClick r:id="rId2"/>
              </a:rPr>
              <a:t>https://www.normattiva.it/uri-res/N2Ls?urn:nir:stato:legge:2012-11-06;190</a:t>
            </a:r>
            <a:br>
              <a:rPr lang="it-IT" sz="1600" dirty="0"/>
            </a:br>
            <a:br>
              <a:rPr lang="it-IT" sz="1300" b="0" dirty="0"/>
            </a:br>
            <a:r>
              <a:rPr lang="it-IT" sz="1300" b="0" dirty="0"/>
              <a:t>«</a:t>
            </a:r>
            <a:r>
              <a:rPr lang="it-IT" sz="1800" b="0" i="1" dirty="0"/>
              <a:t>Disposizioni per la prevenzione e la repressione della corruzione e dell'illegalità nella pubblica amministrazione»</a:t>
            </a:r>
            <a:br>
              <a:rPr lang="it-IT" sz="1800" b="0" i="1" dirty="0"/>
            </a:br>
            <a:br>
              <a:rPr lang="it-IT" sz="1300" b="0" dirty="0"/>
            </a:br>
            <a:r>
              <a:rPr lang="it-IT" sz="1600" dirty="0"/>
              <a:t>- </a:t>
            </a:r>
            <a:r>
              <a:rPr lang="it-IT" sz="1600" dirty="0">
                <a:highlight>
                  <a:srgbClr val="FFFF00"/>
                </a:highlight>
              </a:rPr>
              <a:t>nominato dall’Organo </a:t>
            </a:r>
            <a:r>
              <a:rPr lang="it-IT" sz="1600" dirty="0"/>
              <a:t>di indirizzo tra i suoi componenti, con autonomia ed indipendenza da esso </a:t>
            </a:r>
            <a:br>
              <a:rPr lang="it-IT" sz="1600" dirty="0"/>
            </a:br>
            <a:r>
              <a:rPr lang="it-IT" sz="1600" dirty="0"/>
              <a:t>_con </a:t>
            </a:r>
            <a:r>
              <a:rPr lang="it-IT" sz="1600" dirty="0">
                <a:highlight>
                  <a:srgbClr val="FFFF00"/>
                </a:highlight>
              </a:rPr>
              <a:t>compiti di verifica </a:t>
            </a:r>
            <a:r>
              <a:rPr lang="it-IT" sz="1600" dirty="0"/>
              <a:t>sull’efficace adozione del Piano Triennale da lui redatto, </a:t>
            </a:r>
            <a:br>
              <a:rPr lang="it-IT" sz="1600" dirty="0"/>
            </a:br>
            <a:r>
              <a:rPr lang="it-IT" sz="1600" dirty="0"/>
              <a:t>_con </a:t>
            </a:r>
            <a:r>
              <a:rPr lang="it-IT" sz="1600" dirty="0">
                <a:highlight>
                  <a:srgbClr val="FFFF00"/>
                </a:highlight>
              </a:rPr>
              <a:t>compiti di controllo </a:t>
            </a:r>
            <a:r>
              <a:rPr lang="it-IT" sz="1600" dirty="0"/>
              <a:t>sull'adempimento da parte dell'amministrazione degli obblighi di pubblicazione previsti dalla normativa vigente, assicurando la completezza, la chiarezza e l'aggiornamento delle informazioni pubblicate, nonché segnalando all'organo di indirizzo politico(Consiglio Direttivo), all'Organismo indipendente di valutazione (OIV)per semplificazione concessa agli Ordini, è esso stesso, all’ANAC nei casi più gravi di inadempienza. </a:t>
            </a:r>
            <a:r>
              <a:rPr lang="it-IT" sz="1600" dirty="0">
                <a:hlinkClick r:id="rId3"/>
              </a:rPr>
              <a:t>https://www.normattiva.it/uri-res/N2Ls?urn:nir:stato:decreto.legislativo:2013-03-14;33!vig</a:t>
            </a:r>
            <a:br>
              <a:rPr lang="it-IT" sz="1600" dirty="0"/>
            </a:br>
            <a:r>
              <a:rPr lang="it-IT" sz="1600" dirty="0"/>
              <a:t>_</a:t>
            </a:r>
            <a:r>
              <a:rPr lang="it-IT" sz="1800" dirty="0"/>
              <a:t>con </a:t>
            </a:r>
            <a:r>
              <a:rPr lang="it-IT" sz="1800" dirty="0">
                <a:highlight>
                  <a:srgbClr val="FFFF00"/>
                </a:highlight>
              </a:rPr>
              <a:t>compiti di riesame dell’accesso civico</a:t>
            </a:r>
            <a:r>
              <a:rPr lang="it-IT" sz="1800" dirty="0"/>
              <a:t>: “Nei casi di diniego totale o parziale dell'accesso o di mancata risposta entro i termini di legge, il richiedente può presentare richiesta di riesame al RPTC, che decide con provvedimento motivato, entro il termine di venti giorni; inoltre, nel caso in cui la richiesta di accesso civico riguardi dati, informazioni o documenti oggetto di pubblicazione obbligatoria, il RPCT ha l'obbligo di effettuare la segnalazione all’Ufficio di disciplina </a:t>
            </a:r>
            <a:br>
              <a:rPr lang="it-IT" sz="1800" dirty="0"/>
            </a:br>
            <a:r>
              <a:rPr lang="it-IT" sz="1600" dirty="0"/>
              <a:t>_</a:t>
            </a:r>
            <a:r>
              <a:rPr lang="it-IT" sz="1800" dirty="0"/>
              <a:t>cura la </a:t>
            </a:r>
            <a:r>
              <a:rPr lang="it-IT" sz="1800" dirty="0">
                <a:highlight>
                  <a:srgbClr val="FFFF00"/>
                </a:highlight>
              </a:rPr>
              <a:t>diffusione della conoscenza dei Codici </a:t>
            </a:r>
            <a:r>
              <a:rPr lang="it-IT" sz="1800" dirty="0"/>
              <a:t>di comportamento nell’amministrazione, il monitoraggio annuale della loro attuazione, la pubblicazione sul sito istituzionale e la comunicazione all’ANAC dei risultati del monitoraggio( 2 monitoraggi all’anno )</a:t>
            </a:r>
            <a:br>
              <a:rPr lang="it-IT" sz="1600" dirty="0"/>
            </a:br>
            <a:r>
              <a:rPr lang="it-IT" sz="1600" dirty="0"/>
              <a:t>_</a:t>
            </a:r>
            <a:r>
              <a:rPr lang="it-IT" sz="1800" dirty="0"/>
              <a:t>vigilare sul </a:t>
            </a:r>
            <a:r>
              <a:rPr lang="it-IT" sz="1800" dirty="0">
                <a:highlight>
                  <a:srgbClr val="FFFF00"/>
                </a:highlight>
              </a:rPr>
              <a:t>rispetto delle disposizioni sulle inconferibilità e incompatibilità degli incarichi </a:t>
            </a:r>
            <a:r>
              <a:rPr lang="it-IT" sz="1800" dirty="0"/>
              <a:t>di cui al medesimo decreto legislativo, con capacità proprie di intervento, anche sanzionatorio e di segnalare le violazioni all’ANAC.</a:t>
            </a:r>
            <a:br>
              <a:rPr lang="it-IT" sz="1800" dirty="0"/>
            </a:br>
            <a:br>
              <a:rPr lang="it-IT" sz="1600" dirty="0"/>
            </a:br>
            <a:endParaRPr lang="it-IT" sz="1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0F04F3-C59B-99BA-8441-4038DBFF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5756988"/>
            <a:ext cx="11155680" cy="7557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>
                <a:solidFill>
                  <a:srgbClr val="2998E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</a:t>
            </a:r>
            <a:r>
              <a:rPr lang="it-IT" sz="15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è il depositario delle </a:t>
            </a:r>
            <a:r>
              <a:rPr lang="it-IT" sz="1500" dirty="0">
                <a:highlight>
                  <a:srgbClr val="FFFF00"/>
                </a:highlight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segnalazioni interne </a:t>
            </a:r>
            <a:r>
              <a:rPr lang="it-IT" sz="15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sull’operato dell’Organo direttivo dell’Ente (disciplina Whistleblowing)</a:t>
            </a:r>
          </a:p>
          <a:p>
            <a:r>
              <a:rPr lang="it-IT" dirty="0">
                <a:solidFill>
                  <a:srgbClr val="2998E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https://www.normattiva.it/uri-res/N2Ls?urn:nir:stato:decreto.legislativo:2023;024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4052202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6B8BB1B7C754A9EA581D7271C984F" ma:contentTypeVersion="4" ma:contentTypeDescription="Create a new document." ma:contentTypeScope="" ma:versionID="a791a0eb6199e9c5da663eb06bc27b04">
  <xsd:schema xmlns:xsd="http://www.w3.org/2001/XMLSchema" xmlns:xs="http://www.w3.org/2001/XMLSchema" xmlns:p="http://schemas.microsoft.com/office/2006/metadata/properties" xmlns:ns3="4aca9f22-414d-441f-bff9-b1a3df879d56" targetNamespace="http://schemas.microsoft.com/office/2006/metadata/properties" ma:root="true" ma:fieldsID="50b7318f3b13b42023e772b813c8b576" ns3:_="">
    <xsd:import namespace="4aca9f22-414d-441f-bff9-b1a3df879d56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ca9f22-414d-441f-bff9-b1a3df879d56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869E45-75F5-4E3F-88C5-A1A6E17A6830}">
  <ds:schemaRefs>
    <ds:schemaRef ds:uri="http://purl.org/dc/dcmitype/"/>
    <ds:schemaRef ds:uri="http://schemas.microsoft.com/office/infopath/2007/PartnerControls"/>
    <ds:schemaRef ds:uri="http://purl.org/dc/terms/"/>
    <ds:schemaRef ds:uri="4aca9f22-414d-441f-bff9-b1a3df879d56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AF4AD08-246A-49CB-865F-3D9E82011F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ca9f22-414d-441f-bff9-b1a3df879d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7D4E4E-4016-446C-B943-9085FFA198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1189</Words>
  <Application>Microsoft Office PowerPoint</Application>
  <PresentationFormat>Widescreen</PresentationFormat>
  <Paragraphs>29</Paragraphs>
  <Slides>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Aptos</vt:lpstr>
      <vt:lpstr>Arial</vt:lpstr>
      <vt:lpstr>Bierstadt</vt:lpstr>
      <vt:lpstr>GestaltVTI</vt:lpstr>
      <vt:lpstr>Compendio regolatorio sugli Ordini professionali</vt:lpstr>
      <vt:lpstr>L’Ordine Professionale è un Ente Pubblico non economico, sussidiario dello Stato, ad autonomia finanziaria e regolatoria, posto sotto la vigilanza del Ministero della Giustizia.  Funzioni attribuite per legge: garanzia e tutela della categoria rappresentata nei confronti dei propri iscritti e dei cittadini circa la professionalità e la competenza dei professionisti iscritti all’Albo Unico che gestisce. Le attività professionali, in Italia, sono consentite dalla legge solo in seguito all’iscrizione in Albi professionali.</vt:lpstr>
      <vt:lpstr>DPR 137/2012 – la regolamentazione degli ordinamenti professionali:   _il riconoscimento di ruoli e funzioni degli Ordini _la tenuta dell’Albo ed i dati pubblicati _ (GDPR e D.Lgs. 101/2018_ https://www.normattiva.it/uri-res/N2Ls?urn:nir:stato:decreto.legislativo:2018;101~art20-com4 Codice sulla Privacy) _ responsabilità degli iscritti su obbligo di comunicazione (identità digitale) _obblighi assicurativi e di formazione professionale continua _il procedimento disciplinare</vt:lpstr>
      <vt:lpstr>la Pubblica Amministrazione esercita la propria azione e manifesta la propria volontà attraverso Il procedimento amministrativo : insieme di atti finalizzati all’emissione del provvedimento, cioè dell’atto conclusivo destinato a produrre effetti giuridici. La disciplina del procedimento amministrativo si trova nella Legge 241/90 e  Legge  11 febbraio 2005, n. 15 https://www.bosettiegatti.eu/info/norme/statali/2005_0015.htm  (disciplina il diritto di accesso agli atti) </vt:lpstr>
      <vt:lpstr>Riferimenti normativi sul ruolo e sulle funzioni del (RPCT)  https://www.normattiva.it/uri-res/N2Ls?urn:nir:stato:legge:2012-11-06;190  «Disposizioni per la prevenzione e la repressione della corruzione e dell'illegalità nella pubblica amministrazione»  - nominato dall’Organo di indirizzo tra i suoi componenti, con autonomia ed indipendenza da esso  _con compiti di verifica sull’efficace adozione del Piano Triennale da lui redatto,  _con compiti di controllo sull'adempimento da parte dell'amministrazione degli obblighi di pubblicazione previsti dalla normativa vigente, assicurando la completezza, la chiarezza e l'aggiornamento delle informazioni pubblicate, nonché segnalando all'organo di indirizzo politico(Consiglio Direttivo), all'Organismo indipendente di valutazione (OIV)per semplificazione concessa agli Ordini, è esso stesso, all’ANAC nei casi più gravi di inadempienza. https://www.normattiva.it/uri-res/N2Ls?urn:nir:stato:decreto.legislativo:2013-03-14;33!vig _con compiti di riesame dell’accesso civico: “Nei casi di diniego totale o parziale dell'accesso o di mancata risposta entro i termini di legge, il richiedente può presentare richiesta di riesame al RPTC, che decide con provvedimento motivato, entro il termine di venti giorni; inoltre, nel caso in cui la richiesta di accesso civico riguardi dati, informazioni o documenti oggetto di pubblicazione obbligatoria, il RPCT ha l'obbligo di effettuare la segnalazione all’Ufficio di disciplina  _cura la diffusione della conoscenza dei Codici di comportamento nell’amministrazione, il monitoraggio annuale della loro attuazione, la pubblicazione sul sito istituzionale e la comunicazione all’ANAC dei risultati del monitoraggio( 2 monitoraggi all’anno ) _vigilare sul rispetto delle disposizioni sulle inconferibilità e incompatibilità degli incarichi di cui al medesimo decreto legislativo, con capacità proprie di intervento, anche sanzionatorio e di segnalare le violazioni all’ANAC.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Ordine agronomi e forestali marche</dc:creator>
  <cp:lastModifiedBy>Ordine agronomi e forestali marche</cp:lastModifiedBy>
  <cp:revision>15</cp:revision>
  <dcterms:created xsi:type="dcterms:W3CDTF">2025-09-11T11:45:46Z</dcterms:created>
  <dcterms:modified xsi:type="dcterms:W3CDTF">2025-09-18T11:14:14Z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0x010100DAC6B8BB1B7C754A9EA581D7271C984F</vt:lpwstr>
  </property>
</Properties>
</file>